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embeddings/oleObject1.bin" ContentType="application/vnd.openxmlformats-officedocument.oleObject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embeddings/oleObject2.bin" ContentType="application/vnd.openxmlformats-officedocument.oleObject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embeddings/oleObject3.bin" ContentType="application/vnd.openxmlformats-officedocument.oleObject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embeddings/oleObject4.bin" ContentType="application/vnd.openxmlformats-officedocument.oleObject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embeddings/oleObject5.bin" ContentType="application/vnd.openxmlformats-officedocument.oleObject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embeddings/oleObject6.bin" ContentType="application/vnd.openxmlformats-officedocument.oleObject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embeddings/oleObject7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tags/tag52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8.bin" ContentType="application/vnd.openxmlformats-officedocument.oleObject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embeddings/oleObject9.bin" ContentType="application/vnd.openxmlformats-officedocument.oleObject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0.bin" ContentType="application/vnd.openxmlformats-officedocument.oleObject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1.bin" ContentType="application/vnd.openxmlformats-officedocument.oleObject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12.bin" ContentType="application/vnd.openxmlformats-officedocument.oleObject"/>
  <Override PartName="/ppt/tags/tag63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tags/tag64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14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65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15.bin" ContentType="application/vnd.openxmlformats-officedocument.oleObject"/>
  <Override PartName="/ppt/charts/chart3.xml" ContentType="application/vnd.openxmlformats-officedocument.drawingml.chart+xml"/>
  <Override PartName="/ppt/tags/tag66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16.bin" ContentType="application/vnd.openxmlformats-officedocument.oleObject"/>
  <Override PartName="/ppt/tags/tag67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444" r:id="rId3"/>
    <p:sldId id="436" r:id="rId4"/>
    <p:sldId id="447" r:id="rId5"/>
    <p:sldId id="446" r:id="rId6"/>
    <p:sldId id="422" r:id="rId7"/>
    <p:sldId id="417" r:id="rId8"/>
    <p:sldId id="448" r:id="rId9"/>
    <p:sldId id="451" r:id="rId10"/>
    <p:sldId id="449" r:id="rId11"/>
    <p:sldId id="450" r:id="rId12"/>
    <p:sldId id="441" r:id="rId13"/>
  </p:sldIdLst>
  <p:sldSz cx="8961438" cy="6721475"/>
  <p:notesSz cx="6797675" cy="9926638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33">
          <p15:clr>
            <a:srgbClr val="A4A3A4"/>
          </p15:clr>
        </p15:guide>
        <p15:guide id="2" pos="564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tudio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565656"/>
    <a:srgbClr val="434343"/>
    <a:srgbClr val="FFFFFF"/>
    <a:srgbClr val="397C7F"/>
    <a:srgbClr val="E7F3BF"/>
    <a:srgbClr val="C6E36B"/>
    <a:srgbClr val="83A21E"/>
    <a:srgbClr val="9CC224"/>
    <a:srgbClr val="698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9" autoAdjust="0"/>
    <p:restoredTop sz="94622" autoAdjust="0"/>
  </p:normalViewPr>
  <p:slideViewPr>
    <p:cSldViewPr snapToGrid="0" showGuides="1">
      <p:cViewPr varScale="1">
        <p:scale>
          <a:sx n="100" d="100"/>
          <a:sy n="100" d="100"/>
        </p:scale>
        <p:origin x="-1768" y="-120"/>
      </p:cViewPr>
      <p:guideLst>
        <p:guide orient="horz" pos="4233"/>
        <p:guide pos="56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-265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31375366319557"/>
          <c:y val="0.200630401111161"/>
          <c:w val="0.532913021325372"/>
          <c:h val="0.7993695988888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2015 год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Туры по зарубежным направлениям</c:v>
                </c:pt>
                <c:pt idx="1">
                  <c:v>Туры по России (11%)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89.0</c:v>
                </c:pt>
                <c:pt idx="1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8019092471543"/>
          <c:y val="0.298358642192133"/>
          <c:w val="0.441980986490401"/>
          <c:h val="0.6951127333992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Туры по зарубежным направлениям</c:v>
                </c:pt>
                <c:pt idx="1">
                  <c:v>Туры по России (1,5%)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98.5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8998692301272"/>
          <c:y val="0.248984172913712"/>
          <c:w val="0.421001307698728"/>
          <c:h val="0.7297550169831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Туры по зарубежным направлениям</c:v>
                </c:pt>
                <c:pt idx="1">
                  <c:v>Туры по России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50.0</c:v>
                </c:pt>
                <c:pt idx="1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691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488950" y="622300"/>
            <a:ext cx="5826125" cy="436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550471" y="5333978"/>
            <a:ext cx="5792746" cy="122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zh-CN" noProof="0" smtClean="0"/>
              <a:t>Click to edit Master text styles</a:t>
            </a:r>
          </a:p>
          <a:p>
            <a:pPr lvl="1"/>
            <a:r>
              <a:rPr lang="ru-RU" altLang="zh-CN" noProof="0" smtClean="0"/>
              <a:t>Second level</a:t>
            </a:r>
          </a:p>
          <a:p>
            <a:pPr lvl="2"/>
            <a:r>
              <a:rPr lang="ru-RU" altLang="zh-CN" noProof="0" smtClean="0"/>
              <a:t>Third level</a:t>
            </a:r>
          </a:p>
          <a:p>
            <a:pPr lvl="3"/>
            <a:r>
              <a:rPr lang="ru-RU" altLang="zh-CN" noProof="0" smtClean="0"/>
              <a:t>Fourth level</a:t>
            </a:r>
          </a:p>
          <a:p>
            <a:pPr lvl="4"/>
            <a:r>
              <a:rPr lang="ru-RU" altLang="zh-CN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066382" y="9548027"/>
            <a:ext cx="539269" cy="18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BA38BDDA-4388-4FB6-A968-70BBC9E0C1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5415097" y="111356"/>
            <a:ext cx="1190553" cy="12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Arial" charset="0"/>
                <a:cs typeface="Arial"/>
              </a:defRPr>
            </a:lvl1pPr>
          </a:lstStyle>
          <a:p>
            <a:pPr>
              <a:defRPr/>
            </a:pPr>
            <a:r>
              <a:rPr lang="ru-RU" smtClean="0"/>
              <a:t>MSW-AAA123-20120417-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5271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Arial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pitchFamily="34" charset="0"/>
      <a:buChar char="▪"/>
      <a:defRPr sz="1600" kern="1200">
        <a:solidFill>
          <a:schemeClr val="tx1"/>
        </a:solidFill>
        <a:latin typeface="Arial" charset="0"/>
        <a:ea typeface="+mn-ea"/>
        <a:cs typeface="Arial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pitchFamily="34" charset="0"/>
      <a:buChar char="–"/>
      <a:defRPr sz="1600" kern="1200">
        <a:solidFill>
          <a:schemeClr val="tx1"/>
        </a:solidFill>
        <a:latin typeface="Arial" charset="0"/>
        <a:ea typeface="+mn-ea"/>
        <a:cs typeface="Arial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pitchFamily="34" charset="0"/>
      <a:buChar char="▫"/>
      <a:defRPr sz="1600" kern="1200">
        <a:solidFill>
          <a:schemeClr val="tx1"/>
        </a:solidFill>
        <a:latin typeface="Arial" charset="0"/>
        <a:ea typeface="+mn-ea"/>
        <a:cs typeface="Arial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pitchFamily="34" charset="0"/>
      <a:buChar char="-"/>
      <a:defRPr sz="1600" kern="1200">
        <a:solidFill>
          <a:schemeClr val="tx1"/>
        </a:solidFill>
        <a:latin typeface="Arial" charset="0"/>
        <a:ea typeface="+mn-ea"/>
        <a:cs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7001F-C398-46AD-9531-D4C1F5DEC6FA}" type="slidenum">
              <a:rPr lang="ru-RU" smtClean="0">
                <a:latin typeface="Arial" pitchFamily="34" charset="0"/>
              </a:rPr>
              <a:pPr/>
              <a:t>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0483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MSW-AAA123-20120417-</a:t>
            </a:r>
          </a:p>
        </p:txBody>
      </p:sp>
      <p:sp>
        <p:nvSpPr>
          <p:cNvPr id="2048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ln>
            <a:solidFill>
              <a:srgbClr val="000000"/>
            </a:solidFill>
          </a:ln>
        </p:spPr>
      </p:sp>
      <p:sp>
        <p:nvSpPr>
          <p:cNvPr id="2048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8488" y="4715153"/>
            <a:ext cx="5440700" cy="340871"/>
          </a:xfrm>
          <a:noFill/>
          <a:ln/>
        </p:spPr>
        <p:txBody>
          <a:bodyPr lIns="93735" tIns="46867" rIns="93735" bIns="46867"/>
          <a:lstStyle/>
          <a:p>
            <a:pPr defTabSz="918423"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20486" name="Номер слайда 3"/>
          <p:cNvSpPr txBox="1">
            <a:spLocks noGrp="1"/>
          </p:cNvSpPr>
          <p:nvPr/>
        </p:nvSpPr>
        <p:spPr bwMode="auto">
          <a:xfrm>
            <a:off x="3850095" y="9428716"/>
            <a:ext cx="294598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35" tIns="46867" rIns="93735" bIns="46867" anchor="b"/>
          <a:lstStyle/>
          <a:p>
            <a:pPr algn="r" defTabSz="937557"/>
            <a:fld id="{F36EEF6C-A07E-406E-800F-7F434977C7B4}" type="slidenum">
              <a:rPr lang="ru-RU" sz="1200">
                <a:latin typeface="Arial"/>
                <a:ea typeface="MS PGothic" pitchFamily="34" charset="-128"/>
                <a:cs typeface="Arial"/>
                <a:sym typeface="Arial"/>
              </a:rPr>
              <a:pPr algn="r" defTabSz="937557"/>
              <a:t>0</a:t>
            </a:fld>
            <a:endParaRPr lang="ru-RU" sz="1200" dirty="0">
              <a:latin typeface="Arial"/>
              <a:ea typeface="MS PGothic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11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3978"/>
            <a:ext cx="5792746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BDDA-4388-4FB6-A968-70BBC9E0C13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MSW-AAA123-20120417-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8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3978"/>
            <a:ext cx="579274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BDDA-4388-4FB6-A968-70BBC9E0C13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MSW-AAA123-20120417-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3978"/>
            <a:ext cx="579274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BDDA-4388-4FB6-A968-70BBC9E0C13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MSW-AAA123-20120417-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3978"/>
            <a:ext cx="5792746" cy="2462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BDDA-4388-4FB6-A968-70BBC9E0C13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MSW-AAA123-20120417-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2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3978"/>
            <a:ext cx="579274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BDDA-4388-4FB6-A968-70BBC9E0C13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MSW-AAA123-20120417-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3978"/>
            <a:ext cx="579274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BDDA-4388-4FB6-A968-70BBC9E0C13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MSW-AAA123-20120417-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3978"/>
            <a:ext cx="579274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BDDA-4388-4FB6-A968-70BBC9E0C13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MSW-AAA123-20120417-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0471" y="5333978"/>
            <a:ext cx="579274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BDDA-4388-4FB6-A968-70BBC9E0C13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MSW-AAA123-20120417-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20" Type="http://schemas.openxmlformats.org/officeDocument/2006/relationships/image" Target="../media/image5.emf"/><Relationship Id="rId21" Type="http://schemas.openxmlformats.org/officeDocument/2006/relationships/image" Target="../media/image2.png"/><Relationship Id="rId10" Type="http://schemas.openxmlformats.org/officeDocument/2006/relationships/tags" Target="../tags/tag17.xml"/><Relationship Id="rId11" Type="http://schemas.openxmlformats.org/officeDocument/2006/relationships/tags" Target="../tags/tag18.xml"/><Relationship Id="rId12" Type="http://schemas.openxmlformats.org/officeDocument/2006/relationships/tags" Target="../tags/tag19.xml"/><Relationship Id="rId13" Type="http://schemas.openxmlformats.org/officeDocument/2006/relationships/tags" Target="../tags/tag20.xml"/><Relationship Id="rId14" Type="http://schemas.openxmlformats.org/officeDocument/2006/relationships/tags" Target="../tags/tag21.xml"/><Relationship Id="rId15" Type="http://schemas.openxmlformats.org/officeDocument/2006/relationships/tags" Target="../tags/tag22.xml"/><Relationship Id="rId16" Type="http://schemas.openxmlformats.org/officeDocument/2006/relationships/slideMaster" Target="../slideMasters/slideMaster1.xml"/><Relationship Id="rId17" Type="http://schemas.openxmlformats.org/officeDocument/2006/relationships/oleObject" Target="../embeddings/oleObject2.bin"/><Relationship Id="rId18" Type="http://schemas.openxmlformats.org/officeDocument/2006/relationships/image" Target="../media/image3.emf"/><Relationship Id="rId19" Type="http://schemas.openxmlformats.org/officeDocument/2006/relationships/image" Target="../media/image4.jpg"/><Relationship Id="rId1" Type="http://schemas.openxmlformats.org/officeDocument/2006/relationships/vmlDrawing" Target="../drawings/vmlDrawing2.v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tags" Target="../tags/tag1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Master" Target="../slideMasters/slideMaster1.xml"/><Relationship Id="rId6" Type="http://schemas.openxmlformats.org/officeDocument/2006/relationships/oleObject" Target="../embeddings/oleObject3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tags" Target="../tags/tag2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6" Type="http://schemas.openxmlformats.org/officeDocument/2006/relationships/oleObject" Target="../embeddings/oleObject4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4.vml"/><Relationship Id="rId2" Type="http://schemas.openxmlformats.org/officeDocument/2006/relationships/tags" Target="../tags/tag26.xml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png"/><Relationship Id="rId14" Type="http://schemas.microsoft.com/office/2007/relationships/hdphoto" Target="../media/hdphoto1.wdp"/><Relationship Id="rId15" Type="http://schemas.openxmlformats.org/officeDocument/2006/relationships/image" Target="../media/image10.jpeg"/><Relationship Id="rId16" Type="http://schemas.microsoft.com/office/2007/relationships/hdphoto" Target="../media/hdphoto2.wdp"/><Relationship Id="rId17" Type="http://schemas.openxmlformats.org/officeDocument/2006/relationships/image" Target="../media/image11.png"/><Relationship Id="rId18" Type="http://schemas.microsoft.com/office/2007/relationships/hdphoto" Target="../media/hdphoto3.wdp"/><Relationship Id="rId1" Type="http://schemas.openxmlformats.org/officeDocument/2006/relationships/vmlDrawing" Target="../drawings/vmlDrawing5.vml"/><Relationship Id="rId2" Type="http://schemas.openxmlformats.org/officeDocument/2006/relationships/tags" Target="../tags/tag29.xml"/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slideMaster" Target="../slideMasters/slideMaster1.xml"/><Relationship Id="rId9" Type="http://schemas.openxmlformats.org/officeDocument/2006/relationships/oleObject" Target="../embeddings/oleObject5.bin"/><Relationship Id="rId10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20" Type="http://schemas.openxmlformats.org/officeDocument/2006/relationships/image" Target="../media/image13.jpg"/><Relationship Id="rId21" Type="http://schemas.openxmlformats.org/officeDocument/2006/relationships/image" Target="../media/image14.jpg"/><Relationship Id="rId22" Type="http://schemas.openxmlformats.org/officeDocument/2006/relationships/image" Target="../media/image15.jpeg"/><Relationship Id="rId23" Type="http://schemas.openxmlformats.org/officeDocument/2006/relationships/image" Target="../media/image16.jpeg"/><Relationship Id="rId24" Type="http://schemas.openxmlformats.org/officeDocument/2006/relationships/image" Target="../media/image17.jpeg"/><Relationship Id="rId25" Type="http://schemas.openxmlformats.org/officeDocument/2006/relationships/image" Target="../media/image18.jpeg"/><Relationship Id="rId10" Type="http://schemas.openxmlformats.org/officeDocument/2006/relationships/tags" Target="../tags/tag43.xml"/><Relationship Id="rId11" Type="http://schemas.openxmlformats.org/officeDocument/2006/relationships/tags" Target="../tags/tag44.xml"/><Relationship Id="rId12" Type="http://schemas.openxmlformats.org/officeDocument/2006/relationships/tags" Target="../tags/tag45.xml"/><Relationship Id="rId13" Type="http://schemas.openxmlformats.org/officeDocument/2006/relationships/tags" Target="../tags/tag46.xml"/><Relationship Id="rId14" Type="http://schemas.openxmlformats.org/officeDocument/2006/relationships/tags" Target="../tags/tag47.xml"/><Relationship Id="rId15" Type="http://schemas.openxmlformats.org/officeDocument/2006/relationships/tags" Target="../tags/tag48.xml"/><Relationship Id="rId16" Type="http://schemas.openxmlformats.org/officeDocument/2006/relationships/slideMaster" Target="../slideMasters/slideMaster1.xml"/><Relationship Id="rId17" Type="http://schemas.openxmlformats.org/officeDocument/2006/relationships/oleObject" Target="../embeddings/oleObject6.bin"/><Relationship Id="rId18" Type="http://schemas.openxmlformats.org/officeDocument/2006/relationships/image" Target="../media/image3.emf"/><Relationship Id="rId19" Type="http://schemas.openxmlformats.org/officeDocument/2006/relationships/image" Target="../media/image12.jpg"/><Relationship Id="rId1" Type="http://schemas.openxmlformats.org/officeDocument/2006/relationships/vmlDrawing" Target="../drawings/vmlDrawing6.v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tags" Target="../tags/tag39.xml"/><Relationship Id="rId7" Type="http://schemas.openxmlformats.org/officeDocument/2006/relationships/tags" Target="../tags/tag40.xml"/><Relationship Id="rId8" Type="http://schemas.openxmlformats.org/officeDocument/2006/relationships/tags" Target="../tags/tag4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4" Type="http://schemas.openxmlformats.org/officeDocument/2006/relationships/tags" Target="../tags/tag51.xml"/><Relationship Id="rId5" Type="http://schemas.openxmlformats.org/officeDocument/2006/relationships/slideMaster" Target="../slideMasters/slideMaster1.xml"/><Relationship Id="rId6" Type="http://schemas.openxmlformats.org/officeDocument/2006/relationships/oleObject" Target="../embeddings/oleObject7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7.vml"/><Relationship Id="rId2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182936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3" name="think-cell Slide" r:id="rId17" imgW="359" imgH="360" progId="TCLayout.ActiveDocument.1">
                  <p:embed/>
                </p:oleObj>
              </mc:Choice>
              <mc:Fallback>
                <p:oleObj name="think-cell Slide" r:id="rId17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68" name="Picture 4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8961437" cy="493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McK Title Elements"/>
          <p:cNvGrpSpPr>
            <a:grpSpLocks/>
          </p:cNvGrpSpPr>
          <p:nvPr userDrawn="1">
            <p:custDataLst>
              <p:tags r:id="rId4"/>
            </p:custDataLst>
          </p:nvPr>
        </p:nvGrpSpPr>
        <p:grpSpPr bwMode="auto">
          <a:xfrm>
            <a:off x="0" y="0"/>
            <a:ext cx="7907338" cy="6723063"/>
            <a:chOff x="0" y="0"/>
            <a:chExt cx="4981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smtClean="0">
                  <a:cs typeface="Arial"/>
                </a:rPr>
                <a:t>Тип документа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smtClean="0">
                  <a:cs typeface="Arial"/>
                </a:rPr>
                <a:t>Дата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33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defTabSz="804863" eaLnBrk="0" hangingPunct="0"/>
              <a:r>
                <a:rPr lang="ru-RU" sz="800">
                  <a:cs typeface="Arial"/>
                </a:rPr>
                <a:t>КОНФИДЕНЦИАЛЬНАЯ ИНФОРМАЦИЯ, СОБСТВЕННОСТЬ McKINSEY &amp; COMPANY</a:t>
              </a:r>
            </a:p>
            <a:p>
              <a:pPr defTabSz="804863" eaLnBrk="0" hangingPunct="0"/>
              <a:r>
                <a:rPr lang="ru-RU" sz="800">
                  <a:cs typeface="Arial"/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/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/>
              </a:endParaRPr>
            </a:p>
          </p:txBody>
        </p:sp>
      </p:grp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6"/>
            </p:custDataLst>
          </p:nvPr>
        </p:nvSpPr>
        <p:spPr>
          <a:xfrm>
            <a:off x="4397439" y="5379964"/>
            <a:ext cx="4329118" cy="492443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ru-RU" altLang="zh-CN" dirty="0" err="1"/>
              <a:t>Click</a:t>
            </a:r>
            <a:r>
              <a:rPr lang="ru-RU" altLang="zh-CN" dirty="0"/>
              <a:t> </a:t>
            </a:r>
            <a:r>
              <a:rPr lang="ru-RU" altLang="zh-CN" dirty="0" err="1"/>
              <a:t>to</a:t>
            </a:r>
            <a:r>
              <a:rPr lang="ru-RU" altLang="zh-CN" dirty="0"/>
              <a:t> </a:t>
            </a:r>
            <a:r>
              <a:rPr lang="ru-RU" altLang="zh-CN" dirty="0" err="1"/>
              <a:t>edit</a:t>
            </a:r>
            <a:r>
              <a:rPr lang="ru-RU" altLang="zh-CN" dirty="0"/>
              <a:t> </a:t>
            </a:r>
            <a:r>
              <a:rPr lang="ru-RU" altLang="zh-CN" dirty="0" err="1"/>
              <a:t>Master</a:t>
            </a:r>
            <a:r>
              <a:rPr lang="ru-RU" altLang="zh-CN" dirty="0"/>
              <a:t> </a:t>
            </a:r>
            <a:r>
              <a:rPr lang="ru-RU" altLang="zh-CN" dirty="0" err="1"/>
              <a:t>title</a:t>
            </a:r>
            <a:endParaRPr lang="ru-RU" altLang="zh-CN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4397439" y="5980039"/>
            <a:ext cx="4329118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altLang="zh-CN" dirty="0" err="1"/>
              <a:t>Click</a:t>
            </a:r>
            <a:r>
              <a:rPr lang="ru-RU" altLang="zh-CN" dirty="0"/>
              <a:t> </a:t>
            </a:r>
            <a:r>
              <a:rPr lang="ru-RU" altLang="zh-CN" dirty="0" err="1"/>
              <a:t>to</a:t>
            </a:r>
            <a:r>
              <a:rPr lang="ru-RU" altLang="zh-CN" dirty="0"/>
              <a:t> </a:t>
            </a:r>
            <a:r>
              <a:rPr lang="ru-RU" altLang="zh-CN" dirty="0" err="1"/>
              <a:t>edit</a:t>
            </a:r>
            <a:r>
              <a:rPr lang="ru-RU" altLang="zh-CN" dirty="0"/>
              <a:t> </a:t>
            </a:r>
            <a:r>
              <a:rPr lang="ru-RU" altLang="zh-CN" dirty="0" err="1"/>
              <a:t>Master</a:t>
            </a:r>
            <a:r>
              <a:rPr lang="ru-RU" altLang="zh-CN" dirty="0"/>
              <a:t> </a:t>
            </a:r>
            <a:r>
              <a:rPr lang="ru-RU" altLang="zh-CN" dirty="0" err="1"/>
              <a:t>subtitle</a:t>
            </a:r>
            <a:r>
              <a:rPr lang="ru-RU" altLang="zh-CN" dirty="0"/>
              <a:t> </a:t>
            </a:r>
            <a:r>
              <a:rPr lang="ru-RU" altLang="zh-CN" dirty="0" err="1"/>
              <a:t>style</a:t>
            </a:r>
            <a:endParaRPr lang="ru-RU" altLang="zh-CN" dirty="0"/>
          </a:p>
        </p:txBody>
      </p:sp>
      <p:sp>
        <p:nvSpPr>
          <p:cNvPr id="55" name="doc id"/>
          <p:cNvSpPr txBox="1"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8332993" y="-102635"/>
            <a:ext cx="295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smtClean="0">
              <a:cs typeface="Arial"/>
            </a:endParaRPr>
          </a:p>
        </p:txBody>
      </p:sp>
      <p:sp>
        <p:nvSpPr>
          <p:cNvPr id="63" name="Rectangle 62"/>
          <p:cNvSpPr/>
          <p:nvPr userDrawn="1">
            <p:custDataLst>
              <p:tags r:id="rId9"/>
            </p:custDataLst>
          </p:nvPr>
        </p:nvSpPr>
        <p:spPr>
          <a:xfrm>
            <a:off x="4397439" y="6624458"/>
            <a:ext cx="4563999" cy="97017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Arial"/>
            </a:endParaRPr>
          </a:p>
        </p:txBody>
      </p:sp>
      <p:sp>
        <p:nvSpPr>
          <p:cNvPr id="21" name="Rectangle 20"/>
          <p:cNvSpPr/>
          <p:nvPr>
            <p:custDataLst>
              <p:tags r:id="rId10"/>
            </p:custDataLst>
          </p:nvPr>
        </p:nvSpPr>
        <p:spPr>
          <a:xfrm rot="10800000" flipV="1">
            <a:off x="7181711" y="4931511"/>
            <a:ext cx="1779726" cy="97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Rectangle 21"/>
          <p:cNvSpPr/>
          <p:nvPr>
            <p:custDataLst>
              <p:tags r:id="rId11"/>
            </p:custDataLst>
          </p:nvPr>
        </p:nvSpPr>
        <p:spPr>
          <a:xfrm rot="10800000" flipV="1">
            <a:off x="5386283" y="4931511"/>
            <a:ext cx="1779723" cy="97017"/>
          </a:xfrm>
          <a:prstGeom prst="rect">
            <a:avLst/>
          </a:prstGeom>
          <a:solidFill>
            <a:srgbClr val="FFA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2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23" name="Rectangle 22"/>
          <p:cNvSpPr/>
          <p:nvPr>
            <p:custDataLst>
              <p:tags r:id="rId12"/>
            </p:custDataLst>
          </p:nvPr>
        </p:nvSpPr>
        <p:spPr>
          <a:xfrm rot="10800000" flipV="1">
            <a:off x="3590855" y="4931511"/>
            <a:ext cx="1779723" cy="97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2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24" name="Rectangle 23"/>
          <p:cNvSpPr/>
          <p:nvPr>
            <p:custDataLst>
              <p:tags r:id="rId13"/>
            </p:custDataLst>
          </p:nvPr>
        </p:nvSpPr>
        <p:spPr>
          <a:xfrm rot="10800000" flipV="1">
            <a:off x="1795427" y="4931511"/>
            <a:ext cx="1779723" cy="970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2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 rot="10800000" flipV="1">
            <a:off x="-1" y="4931511"/>
            <a:ext cx="1779723" cy="970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200" dirty="0" smtClean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26" name="Picture 25" descr="logo.png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0" y="5070157"/>
            <a:ext cx="1779721" cy="3152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935527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5" name="think-cell Slide" r:id="rId6" imgW="359" imgH="360" progId="TCLayout.ActiveDocument.1">
                  <p:embed/>
                </p:oleObj>
              </mc:Choice>
              <mc:Fallback>
                <p:oleObj name="think-cell Slide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2AEA-40B5-4D2E-A558-5B426FBDDAC8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86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534346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9" name="think-cell Slide" r:id="rId6" imgW="359" imgH="360" progId="TCLayout.ActiveDocument.1">
                  <p:embed/>
                </p:oleObj>
              </mc:Choice>
              <mc:Fallback>
                <p:oleObj name="think-cell Slide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98174" y="230188"/>
            <a:ext cx="6669156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9D68E-2BF4-4F8A-B900-026650C8FBB8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8544038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1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80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A33F-58B1-4E36-A193-EAD33F7C67A3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/>
          </a:p>
        </p:txBody>
      </p:sp>
      <p:grpSp>
        <p:nvGrpSpPr>
          <p:cNvPr id="52" name="Group 51"/>
          <p:cNvGrpSpPr/>
          <p:nvPr userDrawn="1">
            <p:custDataLst>
              <p:tags r:id="rId4"/>
            </p:custDataLst>
          </p:nvPr>
        </p:nvGrpSpPr>
        <p:grpSpPr>
          <a:xfrm>
            <a:off x="-1" y="-7223"/>
            <a:ext cx="8961438" cy="1241388"/>
            <a:chOff x="-1" y="5477"/>
            <a:chExt cx="8961438" cy="1241388"/>
          </a:xfrm>
        </p:grpSpPr>
        <p:sp>
          <p:nvSpPr>
            <p:cNvPr id="40" name="Rectangle 39"/>
            <p:cNvSpPr/>
            <p:nvPr userDrawn="1"/>
          </p:nvSpPr>
          <p:spPr>
            <a:xfrm>
              <a:off x="6768548" y="19878"/>
              <a:ext cx="2163073" cy="6261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Arial"/>
              </a:endParaRPr>
            </a:p>
          </p:txBody>
        </p:sp>
        <p:pic>
          <p:nvPicPr>
            <p:cNvPr id="43" name="Picture 42" descr="velassaru120%20x.jpg"/>
            <p:cNvPicPr>
              <a:picLocks noChangeAspect="1"/>
            </p:cNvPicPr>
            <p:nvPr userDrawn="1"/>
          </p:nvPicPr>
          <p:blipFill>
            <a:blip r:embed="rId11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6283" y="11875"/>
              <a:ext cx="1779721" cy="1186481"/>
            </a:xfrm>
            <a:prstGeom prst="rect">
              <a:avLst/>
            </a:prstGeom>
          </p:spPr>
        </p:pic>
        <p:pic>
          <p:nvPicPr>
            <p:cNvPr id="44" name="Picture 43" descr="artleo_com_24236.jpg"/>
            <p:cNvPicPr>
              <a:picLocks noChangeAspect="1"/>
            </p:cNvPicPr>
            <p:nvPr userDrawn="1"/>
          </p:nvPicPr>
          <p:blipFill>
            <a:blip r:embed="rId1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5429" y="5477"/>
              <a:ext cx="1779721" cy="1181100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 userDrawn="1"/>
          </p:nvGrpSpPr>
          <p:grpSpPr>
            <a:xfrm>
              <a:off x="-1" y="1149848"/>
              <a:ext cx="8961438" cy="97017"/>
              <a:chOff x="-1" y="4494866"/>
              <a:chExt cx="8961438" cy="97017"/>
            </a:xfrm>
          </p:grpSpPr>
          <p:sp>
            <p:nvSpPr>
              <p:cNvPr id="47" name="Rectangle 46"/>
              <p:cNvSpPr/>
              <p:nvPr/>
            </p:nvSpPr>
            <p:spPr>
              <a:xfrm rot="10800000" flipV="1">
                <a:off x="7181711" y="4494866"/>
                <a:ext cx="1779726" cy="9701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ru-RU" sz="1200" dirty="0" smtClea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0800000" flipV="1">
                <a:off x="5386283" y="4494866"/>
                <a:ext cx="1779723" cy="97017"/>
              </a:xfrm>
              <a:prstGeom prst="rect">
                <a:avLst/>
              </a:prstGeom>
              <a:solidFill>
                <a:srgbClr val="FFA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ru-RU" sz="1200" smtClea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0800000" flipV="1">
                <a:off x="3590855" y="4494866"/>
                <a:ext cx="1779723" cy="9701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ru-RU" sz="1200" smtClea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0800000" flipV="1">
                <a:off x="1795428" y="4494866"/>
                <a:ext cx="1779723" cy="9701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ru-RU" sz="1200" smtClea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0800000" flipV="1">
                <a:off x="-1" y="4494866"/>
                <a:ext cx="1779723" cy="9701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ru-RU" sz="1200" dirty="0" smtClean="0">
                  <a:solidFill>
                    <a:srgbClr val="FFFFFF"/>
                  </a:solidFill>
                  <a:cs typeface="Arial"/>
                </a:endParaRPr>
              </a:p>
            </p:txBody>
          </p:sp>
        </p:grpSp>
      </p:grpSp>
      <p:pic>
        <p:nvPicPr>
          <p:cNvPr id="27831" name="Picture 183" descr="C:\Users\Acer S7\Desktop\desktopwallpapers.org.ua-13743.jpg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7179"/>
            <a:ext cx="1779724" cy="11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32" name="Picture 184" descr="C:\Users\Acer S7\Desktop\4042.jp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150" y="-12347"/>
            <a:ext cx="1795428" cy="114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33" name="Picture 185" descr="C:\Users\Acer S7\Desktop\1203724_burj-khalifa-dubai-google-street-view-tuttacronaca_thumb.jp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006" y="-825"/>
            <a:ext cx="1805249" cy="113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413586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2" name="think-cell Slide" r:id="rId17" imgW="359" imgH="360" progId="TCLayout.ActiveDocument.1">
                  <p:embed/>
                </p:oleObj>
              </mc:Choice>
              <mc:Fallback>
                <p:oleObj name="think-cell Slide" r:id="rId17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705" name="Picture 17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81207"/>
            <a:ext cx="1782762" cy="12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1" name="Picture 1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32488"/>
            <a:ext cx="1782762" cy="130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4" name="Picture 6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2733884"/>
            <a:ext cx="1782763" cy="11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2AEA-40B5-4D2E-A558-5B426FBDDAC8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  <p:sp>
        <p:nvSpPr>
          <p:cNvPr id="10" name="Rectangle 9"/>
          <p:cNvSpPr/>
          <p:nvPr userDrawn="1">
            <p:custDataLst>
              <p:tags r:id="rId7"/>
            </p:custDataLst>
          </p:nvPr>
        </p:nvSpPr>
        <p:spPr>
          <a:xfrm rot="10800000" flipV="1">
            <a:off x="7181711" y="1230232"/>
            <a:ext cx="1779726" cy="97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2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1" name="Rectangle 10"/>
          <p:cNvSpPr/>
          <p:nvPr userDrawn="1">
            <p:custDataLst>
              <p:tags r:id="rId8"/>
            </p:custDataLst>
          </p:nvPr>
        </p:nvSpPr>
        <p:spPr>
          <a:xfrm rot="10800000" flipV="1">
            <a:off x="5386283" y="1230232"/>
            <a:ext cx="1779723" cy="97017"/>
          </a:xfrm>
          <a:prstGeom prst="rect">
            <a:avLst/>
          </a:prstGeom>
          <a:solidFill>
            <a:srgbClr val="FFA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2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Rectangle 11"/>
          <p:cNvSpPr/>
          <p:nvPr userDrawn="1">
            <p:custDataLst>
              <p:tags r:id="rId9"/>
            </p:custDataLst>
          </p:nvPr>
        </p:nvSpPr>
        <p:spPr>
          <a:xfrm rot="10800000" flipV="1">
            <a:off x="3590855" y="1230232"/>
            <a:ext cx="1779723" cy="97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2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Rectangle 12"/>
          <p:cNvSpPr/>
          <p:nvPr userDrawn="1">
            <p:custDataLst>
              <p:tags r:id="rId10"/>
            </p:custDataLst>
          </p:nvPr>
        </p:nvSpPr>
        <p:spPr>
          <a:xfrm rot="10800000" flipV="1">
            <a:off x="1795428" y="1230232"/>
            <a:ext cx="1779723" cy="970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2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Rectangle 13"/>
          <p:cNvSpPr/>
          <p:nvPr userDrawn="1">
            <p:custDataLst>
              <p:tags r:id="rId11"/>
            </p:custDataLst>
          </p:nvPr>
        </p:nvSpPr>
        <p:spPr>
          <a:xfrm rot="10800000" flipV="1">
            <a:off x="0" y="1230313"/>
            <a:ext cx="1782763" cy="970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ru-RU" sz="1200" dirty="0" smtClean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16" name="Picture 184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5361659"/>
            <a:ext cx="1782763" cy="135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5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1782763" cy="124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3" name="Picture 15" descr="http://www.anastasiyasochi.ru/upload/iblock/887/8877fd0a1850409953aab6e10d3d933f.jpg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66808"/>
            <a:ext cx="1782764" cy="135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8" name="Picture 20" descr="http://www.tropicana-sochi.ru/uploads/posts/2014-07/1406641909_sochi5.jpg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782762" cy="13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85464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3" name="think-cell Slide" r:id="rId6" imgW="359" imgH="360" progId="TCLayout.ActiveDocument.1">
                  <p:embed/>
                </p:oleObj>
              </mc:Choice>
              <mc:Fallback>
                <p:oleObj name="think-cell Slide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2AEA-40B5-4D2E-A558-5B426FBDDAC8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  <p:grpSp>
        <p:nvGrpSpPr>
          <p:cNvPr id="16" name="Group 15"/>
          <p:cNvGrpSpPr/>
          <p:nvPr userDrawn="1">
            <p:custDataLst>
              <p:tags r:id="rId4"/>
            </p:custDataLst>
          </p:nvPr>
        </p:nvGrpSpPr>
        <p:grpSpPr>
          <a:xfrm>
            <a:off x="-1" y="1230232"/>
            <a:ext cx="8961438" cy="97017"/>
            <a:chOff x="-1" y="1230232"/>
            <a:chExt cx="8961438" cy="97017"/>
          </a:xfrm>
        </p:grpSpPr>
        <p:sp>
          <p:nvSpPr>
            <p:cNvPr id="10" name="Rectangle 9"/>
            <p:cNvSpPr/>
            <p:nvPr userDrawn="1"/>
          </p:nvSpPr>
          <p:spPr>
            <a:xfrm rot="10800000" flipV="1">
              <a:off x="7181711" y="1230232"/>
              <a:ext cx="1779726" cy="970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ru-RU" sz="1200" dirty="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 flipV="1">
              <a:off x="5386283" y="1230232"/>
              <a:ext cx="1779723" cy="97017"/>
            </a:xfrm>
            <a:prstGeom prst="rect">
              <a:avLst/>
            </a:prstGeom>
            <a:solidFill>
              <a:srgbClr val="FFA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ru-RU" sz="12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 flipV="1">
              <a:off x="3590855" y="1230232"/>
              <a:ext cx="1779723" cy="970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ru-RU" sz="12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 rot="10800000" flipV="1">
              <a:off x="1795428" y="1230232"/>
              <a:ext cx="1779723" cy="970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ru-RU" sz="12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 rot="10800000" flipV="1">
              <a:off x="-1" y="1230232"/>
              <a:ext cx="1779723" cy="970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ru-RU" sz="1200" dirty="0" smtClean="0">
                <a:solidFill>
                  <a:srgbClr val="FFFFFF"/>
                </a:solidFill>
                <a:cs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ags" Target="../tags/tag4.xml"/><Relationship Id="rId12" Type="http://schemas.openxmlformats.org/officeDocument/2006/relationships/tags" Target="../tags/tag5.xml"/><Relationship Id="rId13" Type="http://schemas.openxmlformats.org/officeDocument/2006/relationships/tags" Target="../tags/tag6.xml"/><Relationship Id="rId14" Type="http://schemas.openxmlformats.org/officeDocument/2006/relationships/tags" Target="../tags/tag7.xml"/><Relationship Id="rId15" Type="http://schemas.openxmlformats.org/officeDocument/2006/relationships/tags" Target="../tags/tag8.xml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emf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vmlDrawing" Target="../drawings/vmlDrawing1.vml"/><Relationship Id="rId9" Type="http://schemas.openxmlformats.org/officeDocument/2006/relationships/tags" Target="../tags/tag2.xml"/><Relationship Id="rId10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96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6522190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McK 2. Slide Title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298174" y="230188"/>
            <a:ext cx="665921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zh-CN" dirty="0" err="1" smtClean="0"/>
              <a:t>Click</a:t>
            </a:r>
            <a:r>
              <a:rPr lang="ru-RU" altLang="zh-CN" dirty="0" smtClean="0"/>
              <a:t> </a:t>
            </a:r>
            <a:r>
              <a:rPr lang="ru-RU" altLang="zh-CN" dirty="0" err="1" smtClean="0"/>
              <a:t>to</a:t>
            </a:r>
            <a:r>
              <a:rPr lang="ru-RU" altLang="zh-CN" dirty="0" smtClean="0"/>
              <a:t> </a:t>
            </a:r>
            <a:r>
              <a:rPr lang="ru-RU" altLang="zh-CN" dirty="0" err="1" smtClean="0"/>
              <a:t>edit</a:t>
            </a:r>
            <a:r>
              <a:rPr lang="ru-RU" altLang="zh-CN" dirty="0" smtClean="0"/>
              <a:t> </a:t>
            </a:r>
            <a:r>
              <a:rPr lang="ru-RU" altLang="zh-CN" dirty="0" err="1" smtClean="0"/>
              <a:t>Master</a:t>
            </a:r>
            <a:r>
              <a:rPr lang="ru-RU" altLang="zh-CN" dirty="0" smtClean="0"/>
              <a:t> </a:t>
            </a:r>
            <a:r>
              <a:rPr lang="ru-RU" altLang="zh-CN" dirty="0" err="1" smtClean="0"/>
              <a:t>title</a:t>
            </a:r>
            <a:r>
              <a:rPr lang="ru-RU" altLang="zh-CN" dirty="0" smtClean="0"/>
              <a:t> </a:t>
            </a:r>
            <a:r>
              <a:rPr lang="ru-RU" altLang="zh-CN" dirty="0" err="1" smtClean="0"/>
              <a:t>style</a:t>
            </a:r>
            <a:endParaRPr lang="ru-RU" altLang="zh-CN" dirty="0" smtClean="0"/>
          </a:p>
        </p:txBody>
      </p:sp>
      <p:grpSp>
        <p:nvGrpSpPr>
          <p:cNvPr id="1032" name="McK Slide Elements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1042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000" smtClean="0">
                  <a:cs typeface="Arial"/>
                </a:rPr>
                <a:t>1 Сноска</a:t>
              </a:r>
            </a:p>
          </p:txBody>
        </p:sp>
        <p:sp>
          <p:nvSpPr>
            <p:cNvPr id="1043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781050" indent="-781050" defTabSz="895350">
                <a:tabLst>
                  <a:tab pos="779463" algn="l"/>
                </a:tabLst>
              </a:pPr>
              <a:r>
                <a:rPr lang="ru-RU" sz="1000">
                  <a:solidFill>
                    <a:srgbClr val="000000"/>
                  </a:solidFill>
                  <a:cs typeface="Arial"/>
                </a:rPr>
                <a:t>ИСТОЧНИК: источник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  <p:custDataLst>
              <p:tags r:id="rId12"/>
            </p:custDataLst>
          </p:nvPr>
        </p:nvSpPr>
        <p:spPr bwMode="auto">
          <a:xfrm>
            <a:off x="8545513" y="6435725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4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1D782AEA-40B5-4D2E-A558-5B426FBDDAC8}" type="slidenum">
              <a:rPr lang="ru-RU" smtClean="0"/>
              <a:pPr>
                <a:defRPr/>
              </a:pPr>
              <a:t>‹#›</a:t>
            </a:fld>
            <a:r>
              <a:rPr lang="ru-RU" smtClean="0"/>
              <a:t> </a:t>
            </a:r>
            <a:endParaRPr lang="ru-RU" dirty="0"/>
          </a:p>
        </p:txBody>
      </p:sp>
      <p:cxnSp>
        <p:nvCxnSpPr>
          <p:cNvPr id="38" name="Straight Connector 37"/>
          <p:cNvCxnSpPr/>
          <p:nvPr>
            <p:custDataLst>
              <p:tags r:id="rId13"/>
            </p:custDataLst>
          </p:nvPr>
        </p:nvCxnSpPr>
        <p:spPr>
          <a:xfrm>
            <a:off x="8441532" y="6443662"/>
            <a:ext cx="0" cy="1357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6992860" y="230188"/>
            <a:ext cx="1837367" cy="3254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15950" y="1789113"/>
            <a:ext cx="7729538" cy="132343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51" r:id="rId2"/>
    <p:sldLayoutId id="2147483733" r:id="rId3"/>
    <p:sldLayoutId id="2147483738" r:id="rId4"/>
    <p:sldLayoutId id="2147483748" r:id="rId5"/>
    <p:sldLayoutId id="2147483749" r:id="rId6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46125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12033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5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7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9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8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8.vml"/><Relationship Id="rId2" Type="http://schemas.openxmlformats.org/officeDocument/2006/relationships/tags" Target="../tags/tag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8.xml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9.emf"/><Relationship Id="rId7" Type="http://schemas.openxmlformats.org/officeDocument/2006/relationships/image" Target="../media/image34.png"/><Relationship Id="rId1" Type="http://schemas.openxmlformats.org/officeDocument/2006/relationships/vmlDrawing" Target="../drawings/vmlDrawing16.vml"/><Relationship Id="rId2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9.xml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9.emf"/><Relationship Id="rId7" Type="http://schemas.openxmlformats.org/officeDocument/2006/relationships/image" Target="../media/image35.png"/><Relationship Id="rId1" Type="http://schemas.openxmlformats.org/officeDocument/2006/relationships/vmlDrawing" Target="../drawings/vmlDrawing17.vml"/><Relationship Id="rId2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jpeg"/><Relationship Id="rId16" Type="http://schemas.openxmlformats.org/officeDocument/2006/relationships/image" Target="../media/image24.jpeg"/><Relationship Id="rId17" Type="http://schemas.openxmlformats.org/officeDocument/2006/relationships/image" Target="../media/image25.jpeg"/><Relationship Id="rId1" Type="http://schemas.openxmlformats.org/officeDocument/2006/relationships/vmlDrawing" Target="../drawings/vmlDrawing9.vml"/><Relationship Id="rId2" Type="http://schemas.openxmlformats.org/officeDocument/2006/relationships/tags" Target="../tags/tag53.xml"/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tags" Target="../tags/tag56.xml"/><Relationship Id="rId6" Type="http://schemas.openxmlformats.org/officeDocument/2006/relationships/tags" Target="../tags/tag57.xml"/><Relationship Id="rId7" Type="http://schemas.openxmlformats.org/officeDocument/2006/relationships/tags" Target="../tags/tag58.xml"/><Relationship Id="rId8" Type="http://schemas.openxmlformats.org/officeDocument/2006/relationships/tags" Target="../tags/tag59.xml"/><Relationship Id="rId9" Type="http://schemas.openxmlformats.org/officeDocument/2006/relationships/slideLayout" Target="../slideLayouts/slideLayout3.xml"/><Relationship Id="rId10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6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3.emf"/><Relationship Id="rId8" Type="http://schemas.openxmlformats.org/officeDocument/2006/relationships/image" Target="../media/image27.png"/><Relationship Id="rId1" Type="http://schemas.openxmlformats.org/officeDocument/2006/relationships/vmlDrawing" Target="../drawings/vmlDrawing10.vml"/><Relationship Id="rId2" Type="http://schemas.openxmlformats.org/officeDocument/2006/relationships/tags" Target="../tags/tag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emf"/><Relationship Id="rId7" Type="http://schemas.openxmlformats.org/officeDocument/2006/relationships/image" Target="../media/image28.jpg"/><Relationship Id="rId1" Type="http://schemas.openxmlformats.org/officeDocument/2006/relationships/vmlDrawing" Target="../drawings/vmlDrawing11.vml"/><Relationship Id="rId2" Type="http://schemas.openxmlformats.org/officeDocument/2006/relationships/tags" Target="../tags/tag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.xml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9.emf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vmlDrawing" Target="../drawings/vmlDrawing12.vml"/><Relationship Id="rId2" Type="http://schemas.openxmlformats.org/officeDocument/2006/relationships/tags" Target="../tags/tag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.emf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1" Type="http://schemas.openxmlformats.org/officeDocument/2006/relationships/vmlDrawing" Target="../drawings/vmlDrawing13.vml"/><Relationship Id="rId2" Type="http://schemas.openxmlformats.org/officeDocument/2006/relationships/tags" Target="../tags/tag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6.xml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9.emf"/><Relationship Id="rId7" Type="http://schemas.openxmlformats.org/officeDocument/2006/relationships/chart" Target="../charts/chart1.xml"/><Relationship Id="rId8" Type="http://schemas.openxmlformats.org/officeDocument/2006/relationships/chart" Target="../charts/chart2.xml"/><Relationship Id="rId1" Type="http://schemas.openxmlformats.org/officeDocument/2006/relationships/vmlDrawing" Target="../drawings/vmlDrawing14.vml"/><Relationship Id="rId2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7.xml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9.emf"/><Relationship Id="rId7" Type="http://schemas.openxmlformats.org/officeDocument/2006/relationships/chart" Target="../charts/chart3.xml"/><Relationship Id="rId1" Type="http://schemas.openxmlformats.org/officeDocument/2006/relationships/vmlDrawing" Target="../drawings/vmlDrawing15.vml"/><Relationship Id="rId2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91725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4" name="think-cell Slide" r:id="rId5" imgW="359" imgH="360" progId="TCLayout.ActiveDocument.1">
                  <p:embed/>
                </p:oleObj>
              </mc:Choice>
              <mc:Fallback>
                <p:oleObj name="think-cell Slide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 bwMode="gray">
          <a:xfrm>
            <a:off x="2438400" y="5275189"/>
            <a:ext cx="6288158" cy="826637"/>
          </a:xfrm>
        </p:spPr>
        <p:txBody>
          <a:bodyPr lIns="88678" tIns="43561" rIns="88678" bIns="43561"/>
          <a:lstStyle/>
          <a:p>
            <a:pPr algn="r" eaLnBrk="1" hangingPunct="1"/>
            <a:r>
              <a:rPr lang="ru-RU" sz="2400" b="1" dirty="0" smtClean="0">
                <a:latin typeface="Times New Roman"/>
                <a:cs typeface="Times New Roman"/>
                <a:sym typeface="Arial"/>
              </a:rPr>
              <a:t>Продвижение регионов и отелей в сети Интернет</a:t>
            </a:r>
            <a:endParaRPr lang="ru-RU" sz="2400" b="1" dirty="0" smtClean="0">
              <a:latin typeface="Times New Roman"/>
              <a:cs typeface="Times New Roman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16601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5" name="think-cell Slide" r:id="rId5" imgW="348" imgH="346" progId="TCLayout.ActiveDocument.1">
                  <p:embed/>
                </p:oleObj>
              </mc:Choice>
              <mc:Fallback>
                <p:oleObj name="think-cell Slide" r:id="rId5" imgW="348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9" y="335737"/>
            <a:ext cx="6572251" cy="577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8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35128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9" name="think-cell Slide" r:id="rId5" imgW="348" imgH="346" progId="TCLayout.ActiveDocument.1">
                  <p:embed/>
                </p:oleObj>
              </mc:Choice>
              <mc:Fallback>
                <p:oleObj name="think-cell Slide" r:id="rId5" imgW="348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8961438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2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1438" cy="672107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3250" y="1905113"/>
            <a:ext cx="7604125" cy="306910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FF"/>
                </a:solidFill>
              </a:rPr>
              <a:t>СПАСИБО ЗА ВНИМАНИЕ</a:t>
            </a:r>
            <a:br>
              <a:rPr lang="ru-RU" sz="4000" dirty="0" smtClean="0">
                <a:solidFill>
                  <a:srgbClr val="FFFFFF"/>
                </a:solidFill>
              </a:rPr>
            </a:b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2AEA-40B5-4D2E-A558-5B426FBDDAC8}" type="slidenum">
              <a:rPr lang="ru-RU" smtClean="0"/>
              <a:pPr>
                <a:defRPr/>
              </a:pPr>
              <a:t>11</a:t>
            </a:fld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52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95728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8" name="think-cell Slide" r:id="rId10" imgW="348" imgH="346" progId="TCLayout.ActiveDocument.1">
                  <p:embed/>
                </p:oleObj>
              </mc:Choice>
              <mc:Fallback>
                <p:oleObj name="think-cell Slide" r:id="rId10" imgW="348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8" descr="Untitled-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flipH="1">
            <a:off x="4553147" y="5974748"/>
            <a:ext cx="4156021" cy="255830"/>
          </a:xfrm>
          <a:prstGeom prst="rect">
            <a:avLst/>
          </a:prstGeom>
          <a:noFill/>
        </p:spPr>
      </p:pic>
      <p:grpSp>
        <p:nvGrpSpPr>
          <p:cNvPr id="22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H="1">
            <a:off x="298173" y="920907"/>
            <a:ext cx="8406168" cy="5273468"/>
            <a:chOff x="76" y="611"/>
            <a:chExt cx="5554" cy="3484"/>
          </a:xfrm>
        </p:grpSpPr>
        <p:sp>
          <p:nvSpPr>
            <p:cNvPr id="23" name="Rectangle 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76" y="614"/>
              <a:ext cx="2535" cy="3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89611" tIns="44806" rIns="89611" bIns="44806" anchor="ctr"/>
            <a:lstStyle/>
            <a:p>
              <a:pPr defTabSz="895350"/>
              <a:endParaRPr lang="ru-RU" sz="1400"/>
            </a:p>
          </p:txBody>
        </p:sp>
        <p:sp>
          <p:nvSpPr>
            <p:cNvPr id="24" name="Freeform 12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2442" y="611"/>
              <a:ext cx="169" cy="41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146"/>
                </a:cxn>
                <a:cxn ang="0">
                  <a:pos x="0" y="408"/>
                </a:cxn>
                <a:cxn ang="0">
                  <a:pos x="165" y="408"/>
                </a:cxn>
                <a:cxn ang="0">
                  <a:pos x="160" y="0"/>
                </a:cxn>
              </a:cxnLst>
              <a:rect l="0" t="0" r="r" b="b"/>
              <a:pathLst>
                <a:path w="165" h="408">
                  <a:moveTo>
                    <a:pt x="160" y="0"/>
                  </a:moveTo>
                  <a:lnTo>
                    <a:pt x="0" y="146"/>
                  </a:lnTo>
                  <a:lnTo>
                    <a:pt x="0" y="408"/>
                  </a:lnTo>
                  <a:lnTo>
                    <a:pt x="165" y="40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Rectangle 1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437" y="766"/>
              <a:ext cx="3193" cy="3329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74" y="230188"/>
            <a:ext cx="6669156" cy="61555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OnlineTours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– </a:t>
            </a:r>
            <a:r>
              <a:rPr lang="ru-RU" sz="2000" dirty="0" smtClean="0">
                <a:latin typeface="Times New Roman"/>
                <a:cs typeface="Times New Roman"/>
              </a:rPr>
              <a:t>одно из крупнейших </a:t>
            </a:r>
            <a:r>
              <a:rPr lang="ru-RU" sz="2000" dirty="0" smtClean="0">
                <a:latin typeface="Times New Roman"/>
                <a:cs typeface="Times New Roman"/>
              </a:rPr>
              <a:t>Интернет </a:t>
            </a:r>
            <a:r>
              <a:rPr lang="ru-RU" sz="2000" dirty="0" smtClean="0">
                <a:latin typeface="Times New Roman"/>
                <a:cs typeface="Times New Roman"/>
              </a:rPr>
              <a:t>туристических агентств </a:t>
            </a:r>
            <a:r>
              <a:rPr lang="ru-RU" sz="2000" dirty="0" smtClean="0">
                <a:latin typeface="Times New Roman"/>
                <a:cs typeface="Times New Roman"/>
              </a:rPr>
              <a:t>в </a:t>
            </a:r>
            <a:r>
              <a:rPr lang="ru-RU" sz="2000" dirty="0">
                <a:latin typeface="Times New Roman"/>
                <a:cs typeface="Times New Roman"/>
              </a:rPr>
              <a:t>России и странах СНГ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</p:spPr>
        <p:txBody>
          <a:bodyPr/>
          <a:lstStyle/>
          <a:p>
            <a:pPr>
              <a:defRPr/>
            </a:pPr>
            <a:fld id="{1D782AEA-40B5-4D2E-A558-5B426FBDDAC8}" type="slidenum">
              <a:rPr lang="ru-RU" smtClean="0"/>
              <a:pPr>
                <a:defRPr/>
              </a:pPr>
              <a:t>1</a:t>
            </a:fld>
            <a:r>
              <a:rPr lang="ru-RU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24100" y="4928186"/>
            <a:ext cx="1679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305" y="1297373"/>
            <a:ext cx="453315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/>
                <a:cs typeface="Times New Roman"/>
              </a:rPr>
              <a:t>Интернет магазин по продаже туров частным лицам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/>
                <a:cs typeface="Times New Roman"/>
              </a:rPr>
              <a:t>Современный и технологичный сайт 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/>
                <a:cs typeface="Times New Roman"/>
              </a:rPr>
              <a:t>База </a:t>
            </a:r>
            <a:r>
              <a:rPr lang="ru-RU" sz="2000" dirty="0" smtClean="0">
                <a:latin typeface="Times New Roman"/>
                <a:cs typeface="Times New Roman"/>
              </a:rPr>
              <a:t>лояльных </a:t>
            </a:r>
            <a:r>
              <a:rPr lang="ru-RU" sz="2000" dirty="0" smtClean="0">
                <a:latin typeface="Times New Roman"/>
                <a:cs typeface="Times New Roman"/>
              </a:rPr>
              <a:t>клиентов - более </a:t>
            </a:r>
            <a:r>
              <a:rPr lang="ru-RU" sz="2000" dirty="0" smtClean="0">
                <a:latin typeface="Times New Roman"/>
                <a:cs typeface="Times New Roman"/>
              </a:rPr>
              <a:t>300К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err="1" smtClean="0">
                <a:latin typeface="Times New Roman"/>
                <a:cs typeface="Times New Roman"/>
              </a:rPr>
              <a:t>Колл</a:t>
            </a:r>
            <a:r>
              <a:rPr lang="ru-RU" sz="2000" dirty="0" smtClean="0">
                <a:latin typeface="Times New Roman"/>
                <a:cs typeface="Times New Roman"/>
              </a:rPr>
              <a:t>-центр - более </a:t>
            </a:r>
            <a:r>
              <a:rPr lang="ru-RU" sz="2000" dirty="0" smtClean="0">
                <a:latin typeface="Times New Roman"/>
                <a:cs typeface="Times New Roman"/>
              </a:rPr>
              <a:t>чем </a:t>
            </a:r>
            <a:r>
              <a:rPr lang="en-US" sz="2000" dirty="0" smtClean="0">
                <a:latin typeface="Times New Roman"/>
                <a:cs typeface="Times New Roman"/>
              </a:rPr>
              <a:t>70 </a:t>
            </a:r>
            <a:r>
              <a:rPr lang="ru-RU" sz="2000" dirty="0" smtClean="0">
                <a:latin typeface="Times New Roman"/>
                <a:cs typeface="Times New Roman"/>
              </a:rPr>
              <a:t>профессиональных менеджеров по туризму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/>
                <a:cs typeface="Times New Roman"/>
              </a:rPr>
              <a:t>Стабильно высокие </a:t>
            </a:r>
            <a:r>
              <a:rPr lang="ru-RU" sz="2000" dirty="0" smtClean="0">
                <a:latin typeface="Times New Roman"/>
                <a:cs typeface="Times New Roman"/>
              </a:rPr>
              <a:t>темпы роста.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/>
                <a:cs typeface="Times New Roman"/>
              </a:rPr>
              <a:t>Акционеры - крупные </a:t>
            </a:r>
            <a:r>
              <a:rPr lang="ru-RU" sz="2000" dirty="0" smtClean="0">
                <a:latin typeface="Times New Roman"/>
                <a:cs typeface="Times New Roman"/>
              </a:rPr>
              <a:t>российские и европейские венчурные фонды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5750" y="6343650"/>
            <a:ext cx="5266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 smtClean="0"/>
              <a:t>similarweb.com</a:t>
            </a:r>
            <a:r>
              <a:rPr lang="ru-RU" sz="1000" dirty="0" smtClean="0"/>
              <a:t>, </a:t>
            </a:r>
            <a:r>
              <a:rPr lang="en-US" sz="1000" dirty="0" smtClean="0"/>
              <a:t>http</a:t>
            </a:r>
            <a:r>
              <a:rPr lang="en-US" sz="1000" dirty="0"/>
              <a:t>://www.vedomosti.ru/tech/news/29087651/7-mln-na-turizm</a:t>
            </a:r>
            <a:endParaRPr lang="ru-RU" sz="10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08" y="1034644"/>
            <a:ext cx="3211639" cy="368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Untitled-1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flipH="1">
            <a:off x="334375" y="6179894"/>
            <a:ext cx="4156021" cy="255830"/>
          </a:xfrm>
          <a:prstGeom prst="rect">
            <a:avLst/>
          </a:prstGeom>
          <a:noFill/>
        </p:spPr>
      </p:pic>
      <p:pic>
        <p:nvPicPr>
          <p:cNvPr id="15" name="Picture 4" descr="C:\Users\Acer S7\Downloads\скачанные файлы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70" y="4795131"/>
            <a:ext cx="1865799" cy="39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cer S7\Downloads\244349-18939b857af56b66c6d996aaa5fce722-medium_jp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80" y="5654575"/>
            <a:ext cx="1927164" cy="25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cer S7\Downloads\images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08" y="5293293"/>
            <a:ext cx="1865864" cy="3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cer S7\Downloads\tbalqafmuxd2ueeyqbwrqffmpbjtq1gg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09" y="4952551"/>
            <a:ext cx="1170998" cy="51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7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38" y="1174819"/>
            <a:ext cx="4023262" cy="25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880376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9" name="think-cell Slide" r:id="rId6" imgW="359" imgH="360" progId="TCLayout.ActiveDocument.1">
                  <p:embed/>
                </p:oleObj>
              </mc:Choice>
              <mc:Fallback>
                <p:oleObj name="think-cell Slide" r:id="rId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174" y="230188"/>
            <a:ext cx="6669156" cy="307777"/>
          </a:xfrm>
        </p:spPr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Г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лубокая 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IT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экспертиза</a:t>
            </a:r>
            <a:endParaRPr lang="ru-RU" sz="2000" dirty="0">
              <a:solidFill>
                <a:srgbClr val="000000"/>
              </a:solidFill>
              <a:latin typeface="Times New Roman"/>
              <a:cs typeface="Times New Roman"/>
              <a:sym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79D68E-2BF4-4F8A-B900-026650C8FBB8}" type="slidenum">
              <a:rPr lang="ru-RU" smtClean="0">
                <a:cs typeface="Arial"/>
              </a:rPr>
              <a:pPr>
                <a:defRPr/>
              </a:pPr>
              <a:t>2</a:t>
            </a:fld>
            <a:r>
              <a:rPr lang="ru-RU" smtClean="0">
                <a:cs typeface="Arial"/>
              </a:rPr>
              <a:t> </a:t>
            </a:r>
            <a:endParaRPr lang="ru-RU">
              <a:cs typeface="Arial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0125" y="3620135"/>
            <a:ext cx="3952875" cy="276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375" y="666788"/>
            <a:ext cx="446906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Собственная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система поиска туров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  <a:sym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Прямая </a:t>
            </a:r>
            <a:r>
              <a:rPr lang="ru-RU" sz="1800" dirty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интеграция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 с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ТОП-15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туроператорами России</a:t>
            </a:r>
            <a:endParaRPr lang="en-US" sz="1800" b="1" dirty="0">
              <a:solidFill>
                <a:srgbClr val="000000"/>
              </a:solidFill>
              <a:latin typeface="Times New Roman"/>
              <a:cs typeface="Times New Roman"/>
              <a:sym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70% </a:t>
            </a:r>
            <a:r>
              <a:rPr lang="ru-RU" sz="1800" dirty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результатов поиска формируются за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10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секунд</a:t>
            </a:r>
          </a:p>
          <a:p>
            <a:pPr>
              <a:spcBef>
                <a:spcPts val="180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Один из лучших показателей поведения пользователей на сайте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  <a:sym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До 1 млн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посетителей в месяц</a:t>
            </a:r>
            <a:endParaRPr lang="ru-RU" sz="1800" b="1" dirty="0" smtClean="0">
              <a:solidFill>
                <a:srgbClr val="000000"/>
              </a:solidFill>
              <a:latin typeface="Times New Roman"/>
              <a:cs typeface="Times New Roman"/>
              <a:sym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7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минут –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среднее пребывание пользователя на </a:t>
            </a:r>
            <a:r>
              <a:rPr lang="ru-RU" sz="1800" dirty="0" smtClean="0">
                <a:latin typeface="Times New Roman"/>
                <a:cs typeface="Times New Roman"/>
                <a:sym typeface="Arial"/>
              </a:rPr>
              <a:t>сайте</a:t>
            </a:r>
            <a:endParaRPr lang="en-US" sz="1800" dirty="0">
              <a:latin typeface="Times New Roman"/>
              <a:cs typeface="Times New Roman"/>
              <a:sym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Менее </a:t>
            </a:r>
            <a:r>
              <a:rPr lang="en-US" sz="1800" b="1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30%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отказов</a:t>
            </a:r>
            <a:endParaRPr lang="en-US" sz="1800" dirty="0">
              <a:solidFill>
                <a:srgbClr val="000000"/>
              </a:solidFill>
              <a:latin typeface="Times New Roman"/>
              <a:cs typeface="Times New Roman"/>
              <a:sym typeface="Arial"/>
            </a:endParaRPr>
          </a:p>
          <a:p>
            <a:pPr>
              <a:spcBef>
                <a:spcPts val="180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Детальная информация о курортах и отелях 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  <a:sym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Яркие описания более чем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1000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 курортов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Своя база из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3</a:t>
            </a:r>
            <a:r>
              <a:rPr lang="en-US" sz="1800" b="1" dirty="0" smtClean="0">
                <a:latin typeface="Times New Roman"/>
                <a:cs typeface="Times New Roman"/>
                <a:sym typeface="Arial"/>
              </a:rPr>
              <a:t>5 000 </a:t>
            </a:r>
            <a:r>
              <a:rPr lang="ru-RU" sz="1800" dirty="0" smtClean="0">
                <a:latin typeface="Times New Roman"/>
                <a:cs typeface="Times New Roman"/>
                <a:sym typeface="Arial"/>
              </a:rPr>
              <a:t>отелей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9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22812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0" name="think-cell Slide" r:id="rId5" imgW="348" imgH="346" progId="TCLayout.ActiveDocument.1">
                  <p:embed/>
                </p:oleObj>
              </mc:Choice>
              <mc:Fallback>
                <p:oleObj name="think-cell Slide" r:id="rId5" imgW="348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98174" y="230188"/>
            <a:ext cx="6669156" cy="307777"/>
          </a:xfrm>
        </p:spPr>
        <p:txBody>
          <a:bodyPr/>
          <a:lstStyle/>
          <a:p>
            <a:r>
              <a:rPr lang="ru-RU" sz="2000" dirty="0" smtClean="0">
                <a:latin typeface="Times New Roman"/>
                <a:cs typeface="Times New Roman"/>
                <a:sym typeface="Arial"/>
              </a:rPr>
              <a:t>Информация и Эмоции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9" y="1083135"/>
            <a:ext cx="7747001" cy="53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2AEA-40B5-4D2E-A558-5B426FBDDAC8}" type="slidenum">
              <a:rPr lang="ru-RU" smtClean="0"/>
              <a:pPr>
                <a:defRPr/>
              </a:pPr>
              <a:t>4</a:t>
            </a:fld>
            <a:r>
              <a:rPr lang="ru-RU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0999" y="1253068"/>
            <a:ext cx="41571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Промо страница </a:t>
            </a:r>
            <a:r>
              <a:rPr lang="ru-RU" sz="2000" dirty="0" smtClean="0">
                <a:latin typeface="Times New Roman"/>
                <a:cs typeface="Times New Roman"/>
              </a:rPr>
              <a:t>направления: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Качественные фото, текстовый контент, визуализация, развлекающая </a:t>
            </a:r>
            <a:r>
              <a:rPr lang="ru-RU" sz="2000" dirty="0" smtClean="0">
                <a:latin typeface="Times New Roman"/>
                <a:cs typeface="Times New Roman"/>
              </a:rPr>
              <a:t>активность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Статьи </a:t>
            </a:r>
            <a:r>
              <a:rPr lang="ru-RU" sz="2000" dirty="0" smtClean="0">
                <a:latin typeface="Times New Roman"/>
                <a:cs typeface="Times New Roman"/>
              </a:rPr>
              <a:t>в </a:t>
            </a:r>
            <a:r>
              <a:rPr lang="ru-RU" sz="2000" dirty="0" smtClean="0">
                <a:latin typeface="Times New Roman"/>
                <a:cs typeface="Times New Roman"/>
              </a:rPr>
              <a:t>блоге </a:t>
            </a:r>
            <a:r>
              <a:rPr lang="ru-RU" sz="2000" dirty="0" smtClean="0">
                <a:latin typeface="Times New Roman"/>
                <a:cs typeface="Times New Roman"/>
              </a:rPr>
              <a:t>на самые актуальные и полезные </a:t>
            </a:r>
            <a:r>
              <a:rPr lang="ru-RU" sz="2000" dirty="0" smtClean="0">
                <a:latin typeface="Times New Roman"/>
                <a:cs typeface="Times New Roman"/>
              </a:rPr>
              <a:t>темы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Актуальные </a:t>
            </a:r>
            <a:r>
              <a:rPr lang="ru-RU" sz="2000" dirty="0">
                <a:latin typeface="Times New Roman"/>
                <a:cs typeface="Times New Roman"/>
              </a:rPr>
              <a:t>цены на </a:t>
            </a:r>
            <a:r>
              <a:rPr lang="ru-RU" sz="2000" dirty="0" smtClean="0">
                <a:latin typeface="Times New Roman"/>
                <a:cs typeface="Times New Roman"/>
              </a:rPr>
              <a:t>отдых, качественные описания отелей </a:t>
            </a:r>
          </a:p>
          <a:p>
            <a:pPr>
              <a:spcBef>
                <a:spcPts val="1800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Продвижение:</a:t>
            </a:r>
            <a:endParaRPr lang="ru-RU" sz="2000" dirty="0"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Промо блоки на всех страницах сайта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/>
                <a:cs typeface="Times New Roman"/>
              </a:rPr>
              <a:t>Продвижение на внешних ресурсах: соц. сети, </a:t>
            </a:r>
            <a:r>
              <a:rPr lang="ru-RU" sz="2000" dirty="0" smtClean="0">
                <a:latin typeface="Times New Roman"/>
                <a:cs typeface="Times New Roman"/>
              </a:rPr>
              <a:t>контентные </a:t>
            </a:r>
            <a:r>
              <a:rPr lang="ru-RU" sz="2000" dirty="0" smtClean="0">
                <a:latin typeface="Times New Roman"/>
                <a:cs typeface="Times New Roman"/>
              </a:rPr>
              <a:t>ресурсы и пр.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2126556" y="3604386"/>
            <a:ext cx="5461319" cy="411682"/>
          </a:xfrm>
          <a:prstGeom prst="triangle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</a:pPr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5125" y="1333580"/>
            <a:ext cx="3233208" cy="481040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Вовлеченность:</a:t>
            </a:r>
            <a:endParaRPr lang="ru-RU" sz="20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5 мин.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средняя длинна сессии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30%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пользователей запустили поиск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38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% показатель отказов</a:t>
            </a:r>
            <a:endParaRPr lang="en-US" sz="20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Масштаб: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Десятки тысяч кликов в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месяц на промо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страницу</a:t>
            </a:r>
          </a:p>
          <a:p>
            <a:pPr>
              <a:spcBef>
                <a:spcPts val="60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126" y="206387"/>
            <a:ext cx="681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/>
                <a:cs typeface="Times New Roman"/>
                <a:sym typeface="Arial"/>
              </a:rPr>
              <a:t>Рассмотрим успешный </a:t>
            </a:r>
            <a:r>
              <a:rPr lang="ru-RU" sz="2000" b="1" dirty="0">
                <a:latin typeface="Times New Roman"/>
                <a:cs typeface="Times New Roman"/>
                <a:sym typeface="Arial"/>
              </a:rPr>
              <a:t>опыт продвижения зарубежных направлений и отелей в </a:t>
            </a:r>
            <a:r>
              <a:rPr lang="ru-RU" sz="2000" b="1" dirty="0" smtClean="0">
                <a:latin typeface="Times New Roman"/>
                <a:cs typeface="Times New Roman"/>
                <a:sym typeface="Arial"/>
              </a:rPr>
              <a:t>Интернете</a:t>
            </a:r>
            <a:r>
              <a:rPr lang="ru-RU" sz="2000" b="1" dirty="0">
                <a:latin typeface="Times New Roman"/>
                <a:cs typeface="Times New Roman"/>
                <a:sym typeface="Arial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  <a:sym typeface="Arial"/>
              </a:rPr>
              <a:t>на примере спецпроекта по Израилю</a:t>
            </a:r>
            <a:r>
              <a:rPr lang="en-US" sz="2000" b="1" dirty="0" smtClean="0">
                <a:latin typeface="Times New Roman"/>
                <a:cs typeface="Times New Roman"/>
                <a:sym typeface="Arial"/>
              </a:rPr>
              <a:t>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1282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37288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2" name="think-cell Slide" r:id="rId5" imgW="348" imgH="346" progId="TCLayout.ActiveDocument.1">
                  <p:embed/>
                </p:oleObj>
              </mc:Choice>
              <mc:Fallback>
                <p:oleObj name="think-cell Slide" r:id="rId5" imgW="348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Рисунок 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06" y="960755"/>
            <a:ext cx="5940425" cy="307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10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06" y="4022090"/>
            <a:ext cx="5940425" cy="136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13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100" y="4292600"/>
            <a:ext cx="5787231" cy="222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16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479098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5" name="think-cell Slide" r:id="rId5" imgW="359" imgH="360" progId="TCLayout.ActiveDocument.1">
                  <p:embed/>
                </p:oleObj>
              </mc:Choice>
              <mc:Fallback>
                <p:oleObj name="think-cell Slide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782AEA-40B5-4D2E-A558-5B426FBDDAC8}" type="slidenum">
              <a:rPr lang="ru-RU" smtClean="0">
                <a:cs typeface="Arial"/>
              </a:rPr>
              <a:pPr>
                <a:defRPr/>
              </a:pPr>
              <a:t>6</a:t>
            </a:fld>
            <a:r>
              <a:rPr lang="ru-RU" smtClean="0">
                <a:cs typeface="Arial"/>
              </a:rPr>
              <a:t> </a:t>
            </a:r>
            <a:endParaRPr lang="ru-RU" dirty="0">
              <a:cs typeface="Arial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11" y="142883"/>
            <a:ext cx="6158549" cy="322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764" y="2886467"/>
            <a:ext cx="7344567" cy="34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83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68919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6" name="think-cell Slide" r:id="rId5" imgW="348" imgH="346" progId="TCLayout.ActiveDocument.1">
                  <p:embed/>
                </p:oleObj>
              </mc:Choice>
              <mc:Fallback>
                <p:oleObj name="think-cell Slide" r:id="rId5" imgW="348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98174" y="230188"/>
            <a:ext cx="6669156" cy="1231106"/>
          </a:xfrm>
        </p:spPr>
        <p:txBody>
          <a:bodyPr/>
          <a:lstStyle/>
          <a:p>
            <a:r>
              <a:rPr lang="ru-RU" sz="2000" dirty="0">
                <a:latin typeface="Times New Roman"/>
                <a:cs typeface="Times New Roman"/>
              </a:rPr>
              <a:t>Развитие внутреннего </a:t>
            </a:r>
            <a:r>
              <a:rPr lang="ru-RU" sz="2000" dirty="0" smtClean="0">
                <a:latin typeface="Times New Roman"/>
                <a:cs typeface="Times New Roman"/>
              </a:rPr>
              <a:t>туризма. </a:t>
            </a:r>
            <a:br>
              <a:rPr lang="ru-RU" sz="2000" dirty="0" smtClean="0">
                <a:latin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cs typeface="Times New Roman"/>
              </a:rPr>
              <a:t>		</a:t>
            </a:r>
            <a:br>
              <a:rPr lang="ru-RU" sz="2000" dirty="0" smtClean="0">
                <a:latin typeface="Times New Roman"/>
                <a:cs typeface="Times New Roman"/>
              </a:rPr>
            </a:br>
            <a:r>
              <a:rPr lang="ru-RU" sz="2000" dirty="0">
                <a:latin typeface="Times New Roman"/>
                <a:cs typeface="Times New Roman"/>
              </a:rPr>
              <a:t>	</a:t>
            </a:r>
            <a:r>
              <a:rPr lang="ru-RU" sz="2000" dirty="0" smtClean="0">
                <a:latin typeface="Times New Roman"/>
                <a:cs typeface="Times New Roman"/>
              </a:rPr>
              <a:t>		Доля </a:t>
            </a:r>
            <a:r>
              <a:rPr lang="ru-RU" sz="2000" dirty="0">
                <a:latin typeface="Times New Roman"/>
                <a:cs typeface="Times New Roman"/>
              </a:rPr>
              <a:t>пакетных туров по России:</a:t>
            </a:r>
            <a:br>
              <a:rPr lang="ru-RU" sz="2000" dirty="0">
                <a:latin typeface="Times New Roman"/>
                <a:cs typeface="Times New Roman"/>
              </a:rPr>
            </a:br>
            <a:endParaRPr lang="ru-RU" sz="2000" dirty="0">
              <a:latin typeface="Times New Roman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03211527"/>
              </p:ext>
            </p:extLst>
          </p:nvPr>
        </p:nvGraphicFramePr>
        <p:xfrm>
          <a:off x="3849688" y="3222816"/>
          <a:ext cx="4746625" cy="314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13665971"/>
              </p:ext>
            </p:extLst>
          </p:nvPr>
        </p:nvGraphicFramePr>
        <p:xfrm>
          <a:off x="0" y="1095439"/>
          <a:ext cx="4492625" cy="35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3587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2341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5" name="think-cell Slide" r:id="rId5" imgW="348" imgH="346" progId="TCLayout.ActiveDocument.1">
                  <p:embed/>
                </p:oleObj>
              </mc:Choice>
              <mc:Fallback>
                <p:oleObj name="think-cell Slide" r:id="rId5" imgW="348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98174" y="230188"/>
            <a:ext cx="6669156" cy="1231106"/>
          </a:xfrm>
        </p:spPr>
        <p:txBody>
          <a:bodyPr/>
          <a:lstStyle/>
          <a:p>
            <a:r>
              <a:rPr lang="ru-RU" sz="2000" dirty="0">
                <a:latin typeface="Times New Roman"/>
                <a:cs typeface="Times New Roman"/>
              </a:rPr>
              <a:t>Развитие внутреннего </a:t>
            </a:r>
            <a:r>
              <a:rPr lang="ru-RU" sz="2000" dirty="0" smtClean="0">
                <a:latin typeface="Times New Roman"/>
                <a:cs typeface="Times New Roman"/>
              </a:rPr>
              <a:t>туризма: приоритет на 2016 год.</a:t>
            </a:r>
            <a:br>
              <a:rPr lang="ru-RU" sz="2000" dirty="0" smtClean="0">
                <a:latin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cs typeface="Times New Roman"/>
              </a:rPr>
            </a:br>
            <a:r>
              <a:rPr lang="ru-RU" sz="2000" dirty="0">
                <a:latin typeface="Times New Roman"/>
                <a:cs typeface="Times New Roman"/>
              </a:rPr>
              <a:t>	</a:t>
            </a:r>
            <a:r>
              <a:rPr lang="ru-RU" sz="2000" dirty="0" smtClean="0">
                <a:latin typeface="Times New Roman"/>
                <a:cs typeface="Times New Roman"/>
              </a:rPr>
              <a:t>		Доля </a:t>
            </a:r>
            <a:r>
              <a:rPr lang="ru-RU" sz="2000" dirty="0">
                <a:latin typeface="Times New Roman"/>
                <a:cs typeface="Times New Roman"/>
              </a:rPr>
              <a:t>пакетных туров по России:</a:t>
            </a:r>
            <a:br>
              <a:rPr lang="ru-RU" sz="2000" dirty="0">
                <a:latin typeface="Times New Roman"/>
                <a:cs typeface="Times New Roman"/>
              </a:rPr>
            </a:br>
            <a:endParaRPr lang="ru-RU" sz="2000" dirty="0">
              <a:latin typeface="Times New Roman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20637700"/>
              </p:ext>
            </p:extLst>
          </p:nvPr>
        </p:nvGraphicFramePr>
        <p:xfrm>
          <a:off x="1493573" y="1369307"/>
          <a:ext cx="5974292" cy="398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8908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NP_IDX" val="1"/>
  <p:tag name="THINKCELLPRESENTATIONDONOTDELETE" val="&lt;?xml version=&quot;1.0&quot; encoding=&quot;UTF-16&quot; standalone=&quot;yes&quot;?&gt;&#10;&lt;root reqver=&quot;21047&quot;&gt;&lt;version val=&quot;22221&quot;/&gt;&lt;CPresentation id=&quot;1&quot;&gt;&lt;m_precDefaultNumber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#m/%#d/%Y&lt;/m_strFormatTime&gt;&lt;/m_precDefaultDate&gt;&lt;m_precDefaultYear&gt;&lt;m_strFormatTime&gt;%Y&lt;/m_strFormatTime&gt;&lt;/m_precDefaultYear&gt;&lt;m_precDefaultQuarter&gt;&lt;m_strFormatTime&gt;Q%5&lt;/m_strFormatTime&gt;&lt;/m_precDefaultQuarter&gt;&lt;m_precDefaultMonth&gt;&lt;m_strFormatTime&gt;%1&lt;/m_strFormatTime&gt;&lt;/m_precDefaultMonth&gt;&lt;m_precDefaultWeek&gt;&lt;m_strFormatTime&gt;%d.&lt;/m_strFormatTime&gt;&lt;/m_precDefaultWeek&gt;&lt;m_precDefaultDay&gt;&lt;m_strFormatTime&gt;%#d&lt;/m_strFormatTime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ISNEWSLIDENUMBER" val="False"/>
  <p:tag name="PREVIOUSNAME" val="C:\Users\Yulia Klyushina\Desktop\OM\online-tours\Предложение для представительства Кипр.pptx"/>
  <p:tag name="THINKCELLUNDODONOTDELETE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5U8CzMVEWmUY3ni18Be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0BI851NkSsh_McEW_.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skWTwvaE.G1lQQ61UX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VHsra6QUuBs6mbublEk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VVoBQYD0.Jw6yFjFvw6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A_viU7i0O82TKnCU6ib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1EFh2jxl0WFrm9kGNMRk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GMeg0Tu0CtlQIoxVBF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dsS7rMP0y78jnYp5NBj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Q.B2ioe0GcjEeqlzPv1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RuncXcY0qMKlR1qXMu6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PqY4aPFEOGqa7O7jLj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3Gn2lTNE6FuX84UnMLS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vsr.a8PUapANO_yLH0D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N2c6.vUk.AjffzqYeFu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PSHN81Q0ueiGHHSd1wf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xwVg_tEk6ASdr0SQkYW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568tGIKkqMXPW2Z3MFG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tY1HKUB06P5RV5qjhif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rpmQYXe0e3iEub8WBLA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.pJGT2_k6SJ4GC7xFUw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MJZQW01UWHqRljEa30Y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hBVZvabkyxpmSCqU6cr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Lf.NmOQkSulf.V4.LYK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.pTNfXUEKG0RSywl4KC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.ROzTYpESbxqm4Iarrj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P941gvx0epQ6i7RdsuQ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sktwMsmE6qJLp2Kreow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R3P.1A2kWLOPkA.BzpY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JK5JDupUKs_fABq4QQz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AOkExfbk6.SS80AhYJC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32K09lCk.p4wedpP6JO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k2C0CgRUmapDt1Qu6ef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uxoYufFEG7mr3wMaS4v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QqnwLMbUmw1n8sKk_d9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xysLv1XUy9MaFyFvUP0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V_8nw9EU.kO3ZsMsLUI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jRtPdaZ0.k8K2FFrYU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rC2w3q3Eqfa5DXu6976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OgFSopMUyKGyzvzyRSW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NmuUdSg0uOLEAcJk0JM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FTK3zcc0yDvVXXLdE_e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mhnC6dyUqFLXdM8Icfz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9PVN8uR02DZn0_t_FME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vZexkhbEGnIgVBOhzZc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9KXL8TKEmHtac70rcN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OE_4Q02EeF_IeLIHPCN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KMZBJjeUWjPssb4054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Gdh0ltSk28P5vyaH_uq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irm Format - Russian">
  <a:themeElements>
    <a:clrScheme name="online TOURS">
      <a:dk1>
        <a:srgbClr val="000000"/>
      </a:dk1>
      <a:lt1>
        <a:srgbClr val="FFFFFF"/>
      </a:lt1>
      <a:dk2>
        <a:srgbClr val="FF8500"/>
      </a:dk2>
      <a:lt2>
        <a:srgbClr val="CAD5D9"/>
      </a:lt2>
      <a:accent1>
        <a:srgbClr val="FF8500"/>
      </a:accent1>
      <a:accent2>
        <a:srgbClr val="FFE7CC"/>
      </a:accent2>
      <a:accent3>
        <a:srgbClr val="565656"/>
      </a:accent3>
      <a:accent4>
        <a:srgbClr val="8A9395"/>
      </a:accent4>
      <a:accent5>
        <a:srgbClr val="CAD5D9"/>
      </a:accent5>
      <a:accent6>
        <a:srgbClr val="A9D027"/>
      </a:accent6>
      <a:hlink>
        <a:srgbClr val="FFA94C"/>
      </a:hlink>
      <a:folHlink>
        <a:srgbClr val="FFCE99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9525">
          <a:solidFill>
            <a:schemeClr val="accent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Firm Format - Russian</Template>
  <TotalTime>35618</TotalTime>
  <Words>343</Words>
  <Application>Microsoft Macintosh PowerPoint</Application>
  <PresentationFormat>Другой</PresentationFormat>
  <Paragraphs>67</Paragraphs>
  <Slides>12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Firm Format - Russian</vt:lpstr>
      <vt:lpstr>think-cell Slide</vt:lpstr>
      <vt:lpstr>Продвижение регионов и отелей в сети Интернет</vt:lpstr>
      <vt:lpstr>OnlineTours – одно из крупнейших Интернет туристических агентств в России и странах СНГ</vt:lpstr>
      <vt:lpstr>Глубокая  IT-экспертиза</vt:lpstr>
      <vt:lpstr>Информация и Эмоции</vt:lpstr>
      <vt:lpstr>Презентация PowerPoint</vt:lpstr>
      <vt:lpstr>Презентация PowerPoint</vt:lpstr>
      <vt:lpstr>Презентация PowerPoint</vt:lpstr>
      <vt:lpstr>Развитие внутреннего туризма.        Доля пакетных туров по России: </vt:lpstr>
      <vt:lpstr>Развитие внутреннего туризма: приоритет на 2016 год.     Доля пакетных туров по России: </vt:lpstr>
      <vt:lpstr>Презентация PowerPoint</vt:lpstr>
      <vt:lpstr>Презентация PowerPoint</vt:lpstr>
      <vt:lpstr>СПАСИБО ЗА ВНИМАНИЕ </vt:lpstr>
    </vt:vector>
  </TitlesOfParts>
  <Company>Corporate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Комментарии по рынку и конкурентной позиции Onlinetours</dc:title>
  <dc:creator>Corpoerate</dc:creator>
  <cp:lastModifiedBy>EKATERINA OLEYNIKOVA</cp:lastModifiedBy>
  <cp:revision>789</cp:revision>
  <cp:lastPrinted>2008-09-19T11:06:26Z</cp:lastPrinted>
  <dcterms:created xsi:type="dcterms:W3CDTF">2012-04-17T09:48:00Z</dcterms:created>
  <dcterms:modified xsi:type="dcterms:W3CDTF">2016-02-27T05:32:56Z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false</vt:bool>
  </property>
  <property fmtid="{D5CDD505-2E9C-101B-9397-08002B2CF9AE}" pid="6" name="Title">
    <vt:lpwstr>Комментарии по рынку и конкурентной позиции Onlinetours</vt:lpwstr>
  </property>
  <property fmtid="{D5CDD505-2E9C-101B-9397-08002B2CF9AE}" pid="7" name="Event">
    <vt:lpwstr/>
  </property>
  <property fmtid="{D5CDD505-2E9C-101B-9397-08002B2CF9AE}" pid="8" name="Delivery Date">
    <vt:lpwstr/>
  </property>
  <property fmtid="{D5CDD505-2E9C-101B-9397-08002B2CF9AE}" pid="9" name="DocID">
    <vt:lpwstr>MSW-AAA123-20120417-</vt:lpwstr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</Properties>
</file>